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717" r:id="rId1"/>
  </p:sldMasterIdLst>
  <p:notesMasterIdLst>
    <p:notesMasterId r:id="rId11"/>
  </p:notesMasterIdLst>
  <p:handoutMasterIdLst>
    <p:handoutMasterId r:id="rId12"/>
  </p:handoutMasterIdLst>
  <p:sldIdLst>
    <p:sldId id="9229" r:id="rId2"/>
    <p:sldId id="9230" r:id="rId3"/>
    <p:sldId id="9231" r:id="rId4"/>
    <p:sldId id="9245" r:id="rId5"/>
    <p:sldId id="9253" r:id="rId6"/>
    <p:sldId id="9248" r:id="rId7"/>
    <p:sldId id="9249" r:id="rId8"/>
    <p:sldId id="9250" r:id="rId9"/>
    <p:sldId id="9252" r:id="rId10"/>
  </p:sldIdLst>
  <p:sldSz cx="12858750" cy="723265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微软雅黑" panose="020B0503020204020204" pitchFamily="34" charset="-122"/>
      <p:regular r:id="rId17"/>
      <p:bold r:id="rId18"/>
    </p:embeddedFont>
    <p:embeddedFont>
      <p:font typeface="时尚中黑简体" panose="02010600030101010101" charset="-122"/>
      <p:regular r:id="rId19"/>
    </p:embeddedFont>
  </p:embeddedFontLst>
  <p:custDataLst>
    <p:tags r:id="rId20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orient="horz" pos="22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9696"/>
    <a:srgbClr val="1092F1"/>
    <a:srgbClr val="2278F4"/>
    <a:srgbClr val="000000"/>
    <a:srgbClr val="FF3B5E"/>
    <a:srgbClr val="18A6FF"/>
    <a:srgbClr val="F2F2F2"/>
    <a:srgbClr val="4BBAFF"/>
    <a:srgbClr val="8AE1FF"/>
    <a:srgbClr val="29AB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10" autoAdjust="0"/>
    <p:restoredTop sz="95394" autoAdjust="0"/>
  </p:normalViewPr>
  <p:slideViewPr>
    <p:cSldViewPr>
      <p:cViewPr varScale="1">
        <p:scale>
          <a:sx n="79" d="100"/>
          <a:sy n="79" d="100"/>
        </p:scale>
        <p:origin x="696" y="82"/>
      </p:cViewPr>
      <p:guideLst>
        <p:guide orient="horz" pos="328"/>
        <p:guide pos="4050"/>
        <p:guide pos="557"/>
        <p:guide orient="horz" pos="4183"/>
        <p:guide pos="7497"/>
        <p:guide orient="horz" pos="2278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283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t>2019/2/25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eg>
</file>

<file path=ppt/media/image4.jpe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2019/2/25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2922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973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6278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3338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19903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1523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455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3048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09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7072710"/>
            <a:ext cx="12858398" cy="159939"/>
          </a:xfrm>
          <a:prstGeom prst="rect">
            <a:avLst/>
          </a:prstGeom>
          <a:solidFill>
            <a:srgbClr val="109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7CDEBB4-7C18-4903-B361-6BBE5FD082B2}"/>
              </a:ext>
            </a:extLst>
          </p:cNvPr>
          <p:cNvGrpSpPr/>
          <p:nvPr userDrawn="1"/>
        </p:nvGrpSpPr>
        <p:grpSpPr>
          <a:xfrm>
            <a:off x="0" y="344455"/>
            <a:ext cx="12858750" cy="307777"/>
            <a:chOff x="0" y="344455"/>
            <a:chExt cx="12858750" cy="307777"/>
          </a:xfrm>
        </p:grpSpPr>
        <p:sp>
          <p:nvSpPr>
            <p:cNvPr id="15" name="TextBox 8">
              <a:extLst>
                <a:ext uri="{FF2B5EF4-FFF2-40B4-BE49-F238E27FC236}">
                  <a16:creationId xmlns:a16="http://schemas.microsoft.com/office/drawing/2014/main" id="{382192DE-69A1-449B-9B2C-61D7B2A81F98}"/>
                </a:ext>
              </a:extLst>
            </p:cNvPr>
            <p:cNvSpPr txBox="1"/>
            <p:nvPr/>
          </p:nvSpPr>
          <p:spPr>
            <a:xfrm>
              <a:off x="658923" y="344455"/>
              <a:ext cx="2674108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五水硫酸铜的差热分析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76FD87D0-829F-4009-8289-2885E7B78818}"/>
                </a:ext>
              </a:extLst>
            </p:cNvPr>
            <p:cNvGrpSpPr/>
            <p:nvPr/>
          </p:nvGrpSpPr>
          <p:grpSpPr>
            <a:xfrm>
              <a:off x="0" y="498344"/>
              <a:ext cx="12858750" cy="0"/>
              <a:chOff x="38955" y="726011"/>
              <a:chExt cx="11078925" cy="0"/>
            </a:xfrm>
          </p:grpSpPr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361EC8CA-A4D2-48E3-9809-36ABF4B93C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955" y="726011"/>
                <a:ext cx="467360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EEE9AF5A-119B-47EE-B653-CDDD2B0EC9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10672" y="726011"/>
                <a:ext cx="8007208" cy="0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0841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304B62E-D7B6-43A9-B13F-0BBF5C3A3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09" b="1433"/>
          <a:stretch/>
        </p:blipFill>
        <p:spPr>
          <a:xfrm>
            <a:off x="4898" y="-1"/>
            <a:ext cx="12848954" cy="723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84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" t="1445" r="1443" b="16965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61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" t="15452" r="1016" b="1900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9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7" t="8522" r="837" b="8522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28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B9E0FAB-47DD-4DA2-929B-2D80392216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" t="8642" r="980" b="8642"/>
          <a:stretch/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60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246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2" r:id="rId2"/>
    <p:sldLayoutId id="2147483873" r:id="rId3"/>
    <p:sldLayoutId id="2147483874" r:id="rId4"/>
    <p:sldLayoutId id="2147483875" r:id="rId5"/>
    <p:sldLayoutId id="2147483876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64326" rtl="0" eaLnBrk="1" latinLnBrk="0" hangingPunct="1">
        <a:lnSpc>
          <a:spcPct val="90000"/>
        </a:lnSpc>
        <a:spcBef>
          <a:spcPct val="0"/>
        </a:spcBef>
        <a:buNone/>
        <a:defRPr sz="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082" indent="-241082" algn="l" defTabSz="964326" rtl="0" eaLnBrk="1" latinLnBrk="0" hangingPunct="1">
        <a:lnSpc>
          <a:spcPct val="90000"/>
        </a:lnSpc>
        <a:spcBef>
          <a:spcPts val="1055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1pPr>
      <a:lvl2pPr marL="723245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531" kern="1200">
          <a:solidFill>
            <a:schemeClr val="tx1"/>
          </a:solidFill>
          <a:latin typeface="+mn-lt"/>
          <a:ea typeface="+mn-ea"/>
          <a:cs typeface="+mn-cs"/>
        </a:defRPr>
      </a:lvl2pPr>
      <a:lvl3pPr marL="1205408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109" kern="1200">
          <a:solidFill>
            <a:schemeClr val="tx1"/>
          </a:solidFill>
          <a:latin typeface="+mn-lt"/>
          <a:ea typeface="+mn-ea"/>
          <a:cs typeface="+mn-cs"/>
        </a:defRPr>
      </a:lvl3pPr>
      <a:lvl4pPr marL="1687571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2169734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65189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3134060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616223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409838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1pPr>
      <a:lvl2pPr marL="482163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2pPr>
      <a:lvl3pPr marL="96432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3pPr>
      <a:lvl4pPr marL="144648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192865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41081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289297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37514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3857305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396927" y="0"/>
            <a:ext cx="8064896" cy="3616325"/>
          </a:xfrm>
          <a:prstGeom prst="rect">
            <a:avLst/>
          </a:prstGeom>
          <a:solidFill>
            <a:srgbClr val="1092F1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222445" y="796672"/>
            <a:ext cx="818464" cy="818464"/>
            <a:chOff x="2988735" y="1673093"/>
            <a:chExt cx="1219200" cy="1219200"/>
          </a:xfrm>
        </p:grpSpPr>
        <p:sp>
          <p:nvSpPr>
            <p:cNvPr id="25" name="椭圆 24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大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51863" y="796672"/>
            <a:ext cx="818464" cy="818464"/>
            <a:chOff x="2988735" y="1673093"/>
            <a:chExt cx="1219200" cy="1219200"/>
          </a:xfrm>
        </p:grpSpPr>
        <p:sp>
          <p:nvSpPr>
            <p:cNvPr id="28" name="椭圆 27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81281" y="796672"/>
            <a:ext cx="818464" cy="818464"/>
            <a:chOff x="2988735" y="1673093"/>
            <a:chExt cx="1219200" cy="1219200"/>
          </a:xfrm>
        </p:grpSpPr>
        <p:sp>
          <p:nvSpPr>
            <p:cNvPr id="32" name="椭圆 31"/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化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2489835" y="1695916"/>
            <a:ext cx="7879080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reflection blurRad="6350" stA="31000" endPos="20000" dist="63500" dir="5400000" sy="-100000" algn="bl" rotWithShape="0"/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五水硫酸铜的差热分析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F4A84D5-33B0-4794-AADE-1808783AECFB}"/>
              </a:ext>
            </a:extLst>
          </p:cNvPr>
          <p:cNvGrpSpPr/>
          <p:nvPr/>
        </p:nvGrpSpPr>
        <p:grpSpPr>
          <a:xfrm>
            <a:off x="6410699" y="796672"/>
            <a:ext cx="818464" cy="818464"/>
            <a:chOff x="2988735" y="1673093"/>
            <a:chExt cx="1219200" cy="121920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0FDC287C-D2BF-4C71-9A6A-79D93529CA73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04DCD3FE-F35C-4B9E-B35E-6C82A09E7F55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学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D3E127F-8846-440A-9BA5-3E16763E1FB9}"/>
              </a:ext>
            </a:extLst>
          </p:cNvPr>
          <p:cNvGrpSpPr/>
          <p:nvPr/>
        </p:nvGrpSpPr>
        <p:grpSpPr>
          <a:xfrm>
            <a:off x="7140117" y="796672"/>
            <a:ext cx="818464" cy="818464"/>
            <a:chOff x="2988735" y="1673093"/>
            <a:chExt cx="1219200" cy="1219200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DAA7FCDE-7C12-47F5-B0F3-D6988CBB1002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6B09095-F5B8-43BD-B837-521010EE0F04}"/>
                </a:ext>
              </a:extLst>
            </p:cNvPr>
            <p:cNvSpPr txBox="1"/>
            <p:nvPr/>
          </p:nvSpPr>
          <p:spPr>
            <a:xfrm>
              <a:off x="3116944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实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C3586C4-5A46-4F1E-930C-07F02F90760C}"/>
              </a:ext>
            </a:extLst>
          </p:cNvPr>
          <p:cNvGrpSpPr/>
          <p:nvPr/>
        </p:nvGrpSpPr>
        <p:grpSpPr>
          <a:xfrm>
            <a:off x="7869535" y="796672"/>
            <a:ext cx="818464" cy="818464"/>
            <a:chOff x="2988735" y="1673093"/>
            <a:chExt cx="1219200" cy="1219200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A0628CEE-DAAC-4300-8887-2F05A53AB50F}"/>
                </a:ext>
              </a:extLst>
            </p:cNvPr>
            <p:cNvSpPr/>
            <p:nvPr/>
          </p:nvSpPr>
          <p:spPr>
            <a:xfrm>
              <a:off x="2988735" y="1673093"/>
              <a:ext cx="1219200" cy="1219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1092F1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7F957B20-9279-4C91-BD2D-A3B5D54EB21A}"/>
                </a:ext>
              </a:extLst>
            </p:cNvPr>
            <p:cNvSpPr txBox="1"/>
            <p:nvPr/>
          </p:nvSpPr>
          <p:spPr>
            <a:xfrm>
              <a:off x="3116942" y="1783192"/>
              <a:ext cx="962787" cy="9627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1092F1"/>
                  </a:solidFill>
                  <a:effectLst/>
                  <a:uLnTx/>
                  <a:uFillTx/>
                  <a:latin typeface="时尚中黑简体" panose="01010104010101010101" pitchFamily="2" charset="-122"/>
                  <a:ea typeface="时尚中黑简体" panose="01010104010101010101" pitchFamily="2" charset="-122"/>
                  <a:cs typeface="+mn-cs"/>
                </a:rPr>
                <a:t>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954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3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4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5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6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5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2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6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0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3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8/9)*(#ppt_x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4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8/9)*(#ppt_y-0.5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5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+(8/9)*(#ppt_w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6" dur="7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 fmla="#ppt_h+(8/9)*(#ppt_h-0)*((1.5-1.5*$)^2-(1.5-1.5*$)^3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34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一、实验目的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E337CC1-9AEB-4073-A0B7-F75D5427B62B}"/>
              </a:ext>
            </a:extLst>
          </p:cNvPr>
          <p:cNvSpPr txBox="1">
            <a:spLocks/>
          </p:cNvSpPr>
          <p:nvPr/>
        </p:nvSpPr>
        <p:spPr>
          <a:xfrm>
            <a:off x="1630454" y="1982982"/>
            <a:ext cx="3173332" cy="91326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了解差热分析仪的工作原理及使用方法；</a:t>
            </a:r>
          </a:p>
        </p:txBody>
      </p:sp>
      <p:grpSp>
        <p:nvGrpSpPr>
          <p:cNvPr id="15" name="Group 824">
            <a:extLst>
              <a:ext uri="{FF2B5EF4-FFF2-40B4-BE49-F238E27FC236}">
                <a16:creationId xmlns:a16="http://schemas.microsoft.com/office/drawing/2014/main" id="{A1DC106D-66F1-4973-AD24-CEE8041A3281}"/>
              </a:ext>
            </a:extLst>
          </p:cNvPr>
          <p:cNvGrpSpPr/>
          <p:nvPr/>
        </p:nvGrpSpPr>
        <p:grpSpPr>
          <a:xfrm rot="12600000">
            <a:off x="4743877" y="2403378"/>
            <a:ext cx="1541384" cy="1035754"/>
            <a:chOff x="-190679" y="0"/>
            <a:chExt cx="4758892" cy="3197797"/>
          </a:xfrm>
        </p:grpSpPr>
        <p:sp>
          <p:nvSpPr>
            <p:cNvPr id="16" name="Shape 820">
              <a:extLst>
                <a:ext uri="{FF2B5EF4-FFF2-40B4-BE49-F238E27FC236}">
                  <a16:creationId xmlns:a16="http://schemas.microsoft.com/office/drawing/2014/main" id="{523B8637-D3DD-4587-92F2-0263CB24064F}"/>
                </a:ext>
              </a:extLst>
            </p:cNvPr>
            <p:cNvSpPr/>
            <p:nvPr/>
          </p:nvSpPr>
          <p:spPr>
            <a:xfrm>
              <a:off x="874798" y="0"/>
              <a:ext cx="3693415" cy="3197797"/>
            </a:xfrm>
            <a:prstGeom prst="rightArrow">
              <a:avLst>
                <a:gd name="adj1" fmla="val 70636"/>
                <a:gd name="adj2" fmla="val 48674"/>
              </a:avLst>
            </a:prstGeom>
            <a:solidFill>
              <a:srgbClr val="1092F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17" name="Shape 821">
              <a:extLst>
                <a:ext uri="{FF2B5EF4-FFF2-40B4-BE49-F238E27FC236}">
                  <a16:creationId xmlns:a16="http://schemas.microsoft.com/office/drawing/2014/main" id="{BE034090-DEA5-4D77-A2B2-661115F946E2}"/>
                </a:ext>
              </a:extLst>
            </p:cNvPr>
            <p:cNvSpPr/>
            <p:nvPr/>
          </p:nvSpPr>
          <p:spPr>
            <a:xfrm>
              <a:off x="-190679" y="520764"/>
              <a:ext cx="2156268" cy="2156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1092F1"/>
            </a:solidFill>
            <a:ln w="76200" cap="flat">
              <a:solidFill>
                <a:schemeClr val="bg1">
                  <a:lumMod val="8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20" name="Shape 823">
              <a:extLst>
                <a:ext uri="{FF2B5EF4-FFF2-40B4-BE49-F238E27FC236}">
                  <a16:creationId xmlns:a16="http://schemas.microsoft.com/office/drawing/2014/main" id="{7D0983A8-B77B-4AB7-B783-EB934C46F53D}"/>
                </a:ext>
              </a:extLst>
            </p:cNvPr>
            <p:cNvSpPr/>
            <p:nvPr/>
          </p:nvSpPr>
          <p:spPr>
            <a:xfrm rot="9000000">
              <a:off x="459485" y="1001541"/>
              <a:ext cx="950235" cy="11402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>
                  <a:solidFill>
                    <a:srgbClr val="F9FAFC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01</a:t>
              </a:r>
              <a:endParaRPr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21" name="Group 824">
            <a:extLst>
              <a:ext uri="{FF2B5EF4-FFF2-40B4-BE49-F238E27FC236}">
                <a16:creationId xmlns:a16="http://schemas.microsoft.com/office/drawing/2014/main" id="{7D8BB6CD-66ED-4C2F-B058-3EE6D59A068B}"/>
              </a:ext>
            </a:extLst>
          </p:cNvPr>
          <p:cNvGrpSpPr/>
          <p:nvPr/>
        </p:nvGrpSpPr>
        <p:grpSpPr>
          <a:xfrm rot="16200000" flipH="1" flipV="1">
            <a:off x="5670086" y="3888460"/>
            <a:ext cx="1541384" cy="1035754"/>
            <a:chOff x="-190679" y="0"/>
            <a:chExt cx="4758892" cy="3197797"/>
          </a:xfrm>
          <a:solidFill>
            <a:srgbClr val="FFC000"/>
          </a:solidFill>
        </p:grpSpPr>
        <p:sp>
          <p:nvSpPr>
            <p:cNvPr id="22" name="Shape 820">
              <a:extLst>
                <a:ext uri="{FF2B5EF4-FFF2-40B4-BE49-F238E27FC236}">
                  <a16:creationId xmlns:a16="http://schemas.microsoft.com/office/drawing/2014/main" id="{11059337-8EEF-4245-A533-00B5B254A43A}"/>
                </a:ext>
              </a:extLst>
            </p:cNvPr>
            <p:cNvSpPr/>
            <p:nvPr/>
          </p:nvSpPr>
          <p:spPr>
            <a:xfrm>
              <a:off x="874798" y="0"/>
              <a:ext cx="3693415" cy="3197797"/>
            </a:xfrm>
            <a:prstGeom prst="rightArrow">
              <a:avLst>
                <a:gd name="adj1" fmla="val 70636"/>
                <a:gd name="adj2" fmla="val 48674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23" name="Shape 821">
              <a:extLst>
                <a:ext uri="{FF2B5EF4-FFF2-40B4-BE49-F238E27FC236}">
                  <a16:creationId xmlns:a16="http://schemas.microsoft.com/office/drawing/2014/main" id="{9E27579A-6D04-41D9-86FE-6BD974DD3E4B}"/>
                </a:ext>
              </a:extLst>
            </p:cNvPr>
            <p:cNvSpPr/>
            <p:nvPr/>
          </p:nvSpPr>
          <p:spPr>
            <a:xfrm>
              <a:off x="-190679" y="520764"/>
              <a:ext cx="2156268" cy="2156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pFill/>
            <a:ln w="76200" cap="flat">
              <a:solidFill>
                <a:schemeClr val="bg1">
                  <a:lumMod val="8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24" name="Shape 823">
              <a:extLst>
                <a:ext uri="{FF2B5EF4-FFF2-40B4-BE49-F238E27FC236}">
                  <a16:creationId xmlns:a16="http://schemas.microsoft.com/office/drawing/2014/main" id="{BC75D7AC-159E-46BD-834B-E3E72812C6C1}"/>
                </a:ext>
              </a:extLst>
            </p:cNvPr>
            <p:cNvSpPr/>
            <p:nvPr/>
          </p:nvSpPr>
          <p:spPr>
            <a:xfrm rot="16200000">
              <a:off x="412339" y="1028759"/>
              <a:ext cx="950234" cy="1140281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>
                  <a:solidFill>
                    <a:srgbClr val="F9FAFC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03</a:t>
              </a:r>
              <a:endParaRPr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8D80EB4C-C79C-4A89-828C-39C491DFBCD6}"/>
              </a:ext>
            </a:extLst>
          </p:cNvPr>
          <p:cNvSpPr txBox="1">
            <a:spLocks/>
          </p:cNvSpPr>
          <p:nvPr/>
        </p:nvSpPr>
        <p:spPr>
          <a:xfrm>
            <a:off x="8475250" y="1982982"/>
            <a:ext cx="2592992" cy="13933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 fontAlgn="auto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用差热分析仪绘制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CuSO</a:t>
            </a:r>
            <a:r>
              <a:rPr lang="en-US" altLang="zh-CN" sz="24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·5H</a:t>
            </a:r>
            <a:r>
              <a:rPr lang="en-US" altLang="zh-CN" sz="24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O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样品的差热图 ；</a:t>
            </a:r>
          </a:p>
        </p:txBody>
      </p:sp>
      <p:grpSp>
        <p:nvGrpSpPr>
          <p:cNvPr id="26" name="Group 824">
            <a:extLst>
              <a:ext uri="{FF2B5EF4-FFF2-40B4-BE49-F238E27FC236}">
                <a16:creationId xmlns:a16="http://schemas.microsoft.com/office/drawing/2014/main" id="{63C88DCD-79B9-467F-8618-9A7C14DF0EED}"/>
              </a:ext>
            </a:extLst>
          </p:cNvPr>
          <p:cNvGrpSpPr/>
          <p:nvPr/>
        </p:nvGrpSpPr>
        <p:grpSpPr>
          <a:xfrm rot="8510399" flipH="1" flipV="1">
            <a:off x="6561382" y="2362575"/>
            <a:ext cx="1541384" cy="1035754"/>
            <a:chOff x="-190679" y="0"/>
            <a:chExt cx="4758892" cy="3197797"/>
          </a:xfrm>
        </p:grpSpPr>
        <p:sp>
          <p:nvSpPr>
            <p:cNvPr id="27" name="Shape 820">
              <a:extLst>
                <a:ext uri="{FF2B5EF4-FFF2-40B4-BE49-F238E27FC236}">
                  <a16:creationId xmlns:a16="http://schemas.microsoft.com/office/drawing/2014/main" id="{6B2EBD6F-3D90-4614-BB47-D7450B6FEE55}"/>
                </a:ext>
              </a:extLst>
            </p:cNvPr>
            <p:cNvSpPr/>
            <p:nvPr/>
          </p:nvSpPr>
          <p:spPr>
            <a:xfrm>
              <a:off x="874798" y="0"/>
              <a:ext cx="3693415" cy="3197797"/>
            </a:xfrm>
            <a:prstGeom prst="rightArrow">
              <a:avLst>
                <a:gd name="adj1" fmla="val 70636"/>
                <a:gd name="adj2" fmla="val 48674"/>
              </a:avLst>
            </a:prstGeom>
            <a:solidFill>
              <a:srgbClr val="96969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28" name="Shape 821">
              <a:extLst>
                <a:ext uri="{FF2B5EF4-FFF2-40B4-BE49-F238E27FC236}">
                  <a16:creationId xmlns:a16="http://schemas.microsoft.com/office/drawing/2014/main" id="{F94D4C59-78F4-4D9B-9A08-136004D0AE5F}"/>
                </a:ext>
              </a:extLst>
            </p:cNvPr>
            <p:cNvSpPr/>
            <p:nvPr/>
          </p:nvSpPr>
          <p:spPr>
            <a:xfrm>
              <a:off x="-190679" y="520764"/>
              <a:ext cx="2156268" cy="2156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969696"/>
            </a:solidFill>
            <a:ln w="76200" cap="flat">
              <a:solidFill>
                <a:schemeClr val="bg1">
                  <a:lumMod val="8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</a:defRPr>
              </a:pPr>
              <a:endParaRPr sz="1429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29" name="Shape 823">
              <a:extLst>
                <a:ext uri="{FF2B5EF4-FFF2-40B4-BE49-F238E27FC236}">
                  <a16:creationId xmlns:a16="http://schemas.microsoft.com/office/drawing/2014/main" id="{9EAC09E0-0189-4BD0-90FD-249016872F76}"/>
                </a:ext>
              </a:extLst>
            </p:cNvPr>
            <p:cNvSpPr/>
            <p:nvPr/>
          </p:nvSpPr>
          <p:spPr>
            <a:xfrm rot="2289601">
              <a:off x="412337" y="1028762"/>
              <a:ext cx="950235" cy="11402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>
                  <a:solidFill>
                    <a:srgbClr val="F9FAFC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02</a:t>
              </a:r>
              <a:endParaRPr sz="24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96F0D044-23B7-4B2E-A58D-F79CECC52763}"/>
              </a:ext>
            </a:extLst>
          </p:cNvPr>
          <p:cNvSpPr/>
          <p:nvPr/>
        </p:nvSpPr>
        <p:spPr>
          <a:xfrm>
            <a:off x="3944813" y="5172460"/>
            <a:ext cx="4991927" cy="119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6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CuSO</a:t>
            </a:r>
            <a:r>
              <a:rPr lang="en-US" altLang="zh-CN" sz="2400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·5H</a:t>
            </a:r>
            <a:r>
              <a:rPr lang="en-US" altLang="zh-CN" sz="2400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进行差热分析，学会对差热图谱定性处理的基本方法。</a:t>
            </a:r>
          </a:p>
        </p:txBody>
      </p:sp>
    </p:spTree>
    <p:extLst>
      <p:ext uri="{BB962C8B-B14F-4D97-AF65-F5344CB8AC3E}">
        <p14:creationId xmlns:p14="http://schemas.microsoft.com/office/powerpoint/2010/main" val="3929031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14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二、实验原理</a:t>
            </a:r>
          </a:p>
        </p:txBody>
      </p:sp>
      <p:sp>
        <p:nvSpPr>
          <p:cNvPr id="55" name="Text Placeholder 3"/>
          <p:cNvSpPr txBox="1">
            <a:spLocks/>
          </p:cNvSpPr>
          <p:nvPr/>
        </p:nvSpPr>
        <p:spPr>
          <a:xfrm>
            <a:off x="956767" y="2032149"/>
            <a:ext cx="10945216" cy="3693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CuSO</a:t>
            </a:r>
            <a:r>
              <a:rPr lang="en-US" altLang="zh-CN" sz="24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4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·5H</a:t>
            </a:r>
            <a:r>
              <a:rPr lang="en-US" altLang="zh-CN" sz="24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2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O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的失水过程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6B34C739-11CB-4FE7-984C-B06C76709F88}"/>
              </a:ext>
            </a:extLst>
          </p:cNvPr>
          <p:cNvGrpSpPr/>
          <p:nvPr/>
        </p:nvGrpSpPr>
        <p:grpSpPr>
          <a:xfrm>
            <a:off x="1134840" y="3544317"/>
            <a:ext cx="10589069" cy="1080120"/>
            <a:chOff x="1096890" y="3328293"/>
            <a:chExt cx="10589069" cy="1080120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7C3D78A2-9AB6-4396-909F-48A40DB5F30A}"/>
                </a:ext>
              </a:extLst>
            </p:cNvPr>
            <p:cNvSpPr/>
            <p:nvPr/>
          </p:nvSpPr>
          <p:spPr>
            <a:xfrm>
              <a:off x="1096890" y="3382398"/>
              <a:ext cx="2018885" cy="891019"/>
            </a:xfrm>
            <a:custGeom>
              <a:avLst/>
              <a:gdLst>
                <a:gd name="connsiteX0" fmla="*/ 0 w 2078369"/>
                <a:gd name="connsiteY0" fmla="*/ 89102 h 891019"/>
                <a:gd name="connsiteX1" fmla="*/ 89102 w 2078369"/>
                <a:gd name="connsiteY1" fmla="*/ 0 h 891019"/>
                <a:gd name="connsiteX2" fmla="*/ 1989267 w 2078369"/>
                <a:gd name="connsiteY2" fmla="*/ 0 h 891019"/>
                <a:gd name="connsiteX3" fmla="*/ 2078369 w 2078369"/>
                <a:gd name="connsiteY3" fmla="*/ 89102 h 891019"/>
                <a:gd name="connsiteX4" fmla="*/ 2078369 w 2078369"/>
                <a:gd name="connsiteY4" fmla="*/ 801917 h 891019"/>
                <a:gd name="connsiteX5" fmla="*/ 1989267 w 2078369"/>
                <a:gd name="connsiteY5" fmla="*/ 891019 h 891019"/>
                <a:gd name="connsiteX6" fmla="*/ 89102 w 2078369"/>
                <a:gd name="connsiteY6" fmla="*/ 891019 h 891019"/>
                <a:gd name="connsiteX7" fmla="*/ 0 w 2078369"/>
                <a:gd name="connsiteY7" fmla="*/ 801917 h 891019"/>
                <a:gd name="connsiteX8" fmla="*/ 0 w 2078369"/>
                <a:gd name="connsiteY8" fmla="*/ 89102 h 89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78369" h="891019">
                  <a:moveTo>
                    <a:pt x="0" y="89102"/>
                  </a:moveTo>
                  <a:cubicBezTo>
                    <a:pt x="0" y="39892"/>
                    <a:pt x="39892" y="0"/>
                    <a:pt x="89102" y="0"/>
                  </a:cubicBezTo>
                  <a:lnTo>
                    <a:pt x="1989267" y="0"/>
                  </a:lnTo>
                  <a:cubicBezTo>
                    <a:pt x="2038477" y="0"/>
                    <a:pt x="2078369" y="39892"/>
                    <a:pt x="2078369" y="89102"/>
                  </a:cubicBezTo>
                  <a:lnTo>
                    <a:pt x="2078369" y="801917"/>
                  </a:lnTo>
                  <a:cubicBezTo>
                    <a:pt x="2078369" y="851127"/>
                    <a:pt x="2038477" y="891019"/>
                    <a:pt x="1989267" y="891019"/>
                  </a:cubicBezTo>
                  <a:lnTo>
                    <a:pt x="89102" y="891019"/>
                  </a:lnTo>
                  <a:cubicBezTo>
                    <a:pt x="39892" y="891019"/>
                    <a:pt x="0" y="851127"/>
                    <a:pt x="0" y="801917"/>
                  </a:cubicBezTo>
                  <a:lnTo>
                    <a:pt x="0" y="89102"/>
                  </a:lnTo>
                  <a:close/>
                </a:path>
              </a:pathLst>
            </a:custGeom>
            <a:noFill/>
            <a:ln w="15875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7537" tIns="170097" rIns="117537" bIns="117537" numCol="1" spcCol="1270" anchor="ctr" anchorCtr="0">
              <a:noAutofit/>
            </a:bodyPr>
            <a:lstStyle/>
            <a:p>
              <a:pPr lvl="0" algn="ctr" defTabSz="1066800">
                <a:lnSpc>
                  <a:spcPct val="70000"/>
                </a:lnSpc>
                <a:spcAft>
                  <a:spcPct val="35000"/>
                </a:spcAft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CuSO</a:t>
              </a:r>
              <a:r>
                <a:rPr lang="en-US" altLang="zh-CN" sz="24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·5H</a:t>
              </a:r>
              <a:r>
                <a:rPr lang="en-US" altLang="zh-CN" sz="24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</a:t>
              </a: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916180AC-9561-4BDC-847F-AEC9E36A4AA2}"/>
                </a:ext>
              </a:extLst>
            </p:cNvPr>
            <p:cNvSpPr/>
            <p:nvPr/>
          </p:nvSpPr>
          <p:spPr>
            <a:xfrm rot="3623">
              <a:off x="3181138" y="3760857"/>
              <a:ext cx="944617" cy="137425"/>
            </a:xfrm>
            <a:custGeom>
              <a:avLst/>
              <a:gdLst>
                <a:gd name="connsiteX0" fmla="*/ 0 w 1685926"/>
                <a:gd name="connsiteY0" fmla="*/ 27485 h 137425"/>
                <a:gd name="connsiteX1" fmla="*/ 1617214 w 1685926"/>
                <a:gd name="connsiteY1" fmla="*/ 27485 h 137425"/>
                <a:gd name="connsiteX2" fmla="*/ 1617214 w 1685926"/>
                <a:gd name="connsiteY2" fmla="*/ 0 h 137425"/>
                <a:gd name="connsiteX3" fmla="*/ 1685926 w 1685926"/>
                <a:gd name="connsiteY3" fmla="*/ 68713 h 137425"/>
                <a:gd name="connsiteX4" fmla="*/ 1617214 w 1685926"/>
                <a:gd name="connsiteY4" fmla="*/ 137425 h 137425"/>
                <a:gd name="connsiteX5" fmla="*/ 1617214 w 1685926"/>
                <a:gd name="connsiteY5" fmla="*/ 109940 h 137425"/>
                <a:gd name="connsiteX6" fmla="*/ 0 w 1685926"/>
                <a:gd name="connsiteY6" fmla="*/ 109940 h 137425"/>
                <a:gd name="connsiteX7" fmla="*/ 0 w 1685926"/>
                <a:gd name="connsiteY7" fmla="*/ 27485 h 13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5926" h="137425">
                  <a:moveTo>
                    <a:pt x="0" y="27485"/>
                  </a:moveTo>
                  <a:lnTo>
                    <a:pt x="1617214" y="27485"/>
                  </a:lnTo>
                  <a:lnTo>
                    <a:pt x="1617214" y="0"/>
                  </a:lnTo>
                  <a:lnTo>
                    <a:pt x="1685926" y="68713"/>
                  </a:lnTo>
                  <a:lnTo>
                    <a:pt x="1617214" y="137425"/>
                  </a:lnTo>
                  <a:lnTo>
                    <a:pt x="1617214" y="109940"/>
                  </a:lnTo>
                  <a:lnTo>
                    <a:pt x="0" y="109940"/>
                  </a:lnTo>
                  <a:lnTo>
                    <a:pt x="0" y="27485"/>
                  </a:lnTo>
                  <a:close/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-1" tIns="27484" rIns="41227" bIns="27485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1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93A5370-57CD-4545-81FA-BBB3144227C7}"/>
                </a:ext>
              </a:extLst>
            </p:cNvPr>
            <p:cNvSpPr/>
            <p:nvPr/>
          </p:nvSpPr>
          <p:spPr>
            <a:xfrm>
              <a:off x="4197126" y="3386649"/>
              <a:ext cx="2057272" cy="891019"/>
            </a:xfrm>
            <a:custGeom>
              <a:avLst/>
              <a:gdLst>
                <a:gd name="connsiteX0" fmla="*/ 0 w 2244128"/>
                <a:gd name="connsiteY0" fmla="*/ 89102 h 891019"/>
                <a:gd name="connsiteX1" fmla="*/ 89102 w 2244128"/>
                <a:gd name="connsiteY1" fmla="*/ 0 h 891019"/>
                <a:gd name="connsiteX2" fmla="*/ 2155026 w 2244128"/>
                <a:gd name="connsiteY2" fmla="*/ 0 h 891019"/>
                <a:gd name="connsiteX3" fmla="*/ 2244128 w 2244128"/>
                <a:gd name="connsiteY3" fmla="*/ 89102 h 891019"/>
                <a:gd name="connsiteX4" fmla="*/ 2244128 w 2244128"/>
                <a:gd name="connsiteY4" fmla="*/ 801917 h 891019"/>
                <a:gd name="connsiteX5" fmla="*/ 2155026 w 2244128"/>
                <a:gd name="connsiteY5" fmla="*/ 891019 h 891019"/>
                <a:gd name="connsiteX6" fmla="*/ 89102 w 2244128"/>
                <a:gd name="connsiteY6" fmla="*/ 891019 h 891019"/>
                <a:gd name="connsiteX7" fmla="*/ 0 w 2244128"/>
                <a:gd name="connsiteY7" fmla="*/ 801917 h 891019"/>
                <a:gd name="connsiteX8" fmla="*/ 0 w 2244128"/>
                <a:gd name="connsiteY8" fmla="*/ 89102 h 89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4128" h="891019">
                  <a:moveTo>
                    <a:pt x="0" y="89102"/>
                  </a:moveTo>
                  <a:cubicBezTo>
                    <a:pt x="0" y="39892"/>
                    <a:pt x="39892" y="0"/>
                    <a:pt x="89102" y="0"/>
                  </a:cubicBezTo>
                  <a:lnTo>
                    <a:pt x="2155026" y="0"/>
                  </a:lnTo>
                  <a:cubicBezTo>
                    <a:pt x="2204236" y="0"/>
                    <a:pt x="2244128" y="39892"/>
                    <a:pt x="2244128" y="89102"/>
                  </a:cubicBezTo>
                  <a:lnTo>
                    <a:pt x="2244128" y="801917"/>
                  </a:lnTo>
                  <a:cubicBezTo>
                    <a:pt x="2244128" y="851127"/>
                    <a:pt x="2204236" y="891019"/>
                    <a:pt x="2155026" y="891019"/>
                  </a:cubicBezTo>
                  <a:lnTo>
                    <a:pt x="89102" y="891019"/>
                  </a:lnTo>
                  <a:cubicBezTo>
                    <a:pt x="39892" y="891019"/>
                    <a:pt x="0" y="851127"/>
                    <a:pt x="0" y="801917"/>
                  </a:cubicBezTo>
                  <a:lnTo>
                    <a:pt x="0" y="89102"/>
                  </a:lnTo>
                  <a:close/>
                </a:path>
              </a:pathLst>
            </a:custGeom>
            <a:noFill/>
            <a:ln w="15875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7537" tIns="206097" rIns="117537" bIns="117537" numCol="1" spcCol="1270" anchor="ctr" anchorCtr="0">
              <a:noAutofit/>
            </a:bodyPr>
            <a:lstStyle/>
            <a:p>
              <a:pPr lvl="0" algn="ctr" defTabSz="1066800">
                <a:lnSpc>
                  <a:spcPct val="70000"/>
                </a:lnSpc>
                <a:spcAft>
                  <a:spcPct val="35000"/>
                </a:spcAft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CuSO</a:t>
              </a:r>
              <a:r>
                <a:rPr lang="en-US" altLang="zh-CN" sz="24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·3H</a:t>
              </a:r>
              <a:r>
                <a:rPr lang="en-US" altLang="zh-CN" sz="24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</a:t>
              </a: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2B366855-F81D-4FE7-B9CC-862415EA409A}"/>
                </a:ext>
              </a:extLst>
            </p:cNvPr>
            <p:cNvSpPr/>
            <p:nvPr/>
          </p:nvSpPr>
          <p:spPr>
            <a:xfrm>
              <a:off x="7365478" y="3386649"/>
              <a:ext cx="1892037" cy="891019"/>
            </a:xfrm>
            <a:custGeom>
              <a:avLst/>
              <a:gdLst>
                <a:gd name="connsiteX0" fmla="*/ 0 w 2765321"/>
                <a:gd name="connsiteY0" fmla="*/ 89102 h 891019"/>
                <a:gd name="connsiteX1" fmla="*/ 89102 w 2765321"/>
                <a:gd name="connsiteY1" fmla="*/ 0 h 891019"/>
                <a:gd name="connsiteX2" fmla="*/ 2676219 w 2765321"/>
                <a:gd name="connsiteY2" fmla="*/ 0 h 891019"/>
                <a:gd name="connsiteX3" fmla="*/ 2765321 w 2765321"/>
                <a:gd name="connsiteY3" fmla="*/ 89102 h 891019"/>
                <a:gd name="connsiteX4" fmla="*/ 2765321 w 2765321"/>
                <a:gd name="connsiteY4" fmla="*/ 801917 h 891019"/>
                <a:gd name="connsiteX5" fmla="*/ 2676219 w 2765321"/>
                <a:gd name="connsiteY5" fmla="*/ 891019 h 891019"/>
                <a:gd name="connsiteX6" fmla="*/ 89102 w 2765321"/>
                <a:gd name="connsiteY6" fmla="*/ 891019 h 891019"/>
                <a:gd name="connsiteX7" fmla="*/ 0 w 2765321"/>
                <a:gd name="connsiteY7" fmla="*/ 801917 h 891019"/>
                <a:gd name="connsiteX8" fmla="*/ 0 w 2765321"/>
                <a:gd name="connsiteY8" fmla="*/ 89102 h 89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5321" h="891019">
                  <a:moveTo>
                    <a:pt x="0" y="89102"/>
                  </a:moveTo>
                  <a:cubicBezTo>
                    <a:pt x="0" y="39892"/>
                    <a:pt x="39892" y="0"/>
                    <a:pt x="89102" y="0"/>
                  </a:cubicBezTo>
                  <a:lnTo>
                    <a:pt x="2676219" y="0"/>
                  </a:lnTo>
                  <a:cubicBezTo>
                    <a:pt x="2725429" y="0"/>
                    <a:pt x="2765321" y="39892"/>
                    <a:pt x="2765321" y="89102"/>
                  </a:cubicBezTo>
                  <a:lnTo>
                    <a:pt x="2765321" y="801917"/>
                  </a:lnTo>
                  <a:cubicBezTo>
                    <a:pt x="2765321" y="851127"/>
                    <a:pt x="2725429" y="891019"/>
                    <a:pt x="2676219" y="891019"/>
                  </a:cubicBezTo>
                  <a:lnTo>
                    <a:pt x="89102" y="891019"/>
                  </a:lnTo>
                  <a:cubicBezTo>
                    <a:pt x="39892" y="891019"/>
                    <a:pt x="0" y="851127"/>
                    <a:pt x="0" y="801917"/>
                  </a:cubicBezTo>
                  <a:lnTo>
                    <a:pt x="0" y="89102"/>
                  </a:lnTo>
                  <a:close/>
                </a:path>
              </a:pathLst>
            </a:custGeom>
            <a:noFill/>
            <a:ln w="15875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7537" tIns="206097" rIns="117537" bIns="117537" numCol="1" spcCol="1270" anchor="ctr" anchorCtr="0">
              <a:noAutofit/>
            </a:bodyPr>
            <a:lstStyle/>
            <a:p>
              <a:pPr lvl="0" algn="ctr" defTabSz="1066800">
                <a:lnSpc>
                  <a:spcPct val="70000"/>
                </a:lnSpc>
                <a:spcAft>
                  <a:spcPct val="35000"/>
                </a:spcAft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CuSO</a:t>
              </a:r>
              <a:r>
                <a:rPr lang="en-US" altLang="zh-CN" sz="24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·H</a:t>
              </a:r>
              <a:r>
                <a:rPr lang="en-US" altLang="zh-CN" sz="24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</a:t>
              </a:r>
            </a:p>
          </p:txBody>
        </p:sp>
        <p:grpSp>
          <p:nvGrpSpPr>
            <p:cNvPr id="10" name="组合 16">
              <a:extLst>
                <a:ext uri="{FF2B5EF4-FFF2-40B4-BE49-F238E27FC236}">
                  <a16:creationId xmlns:a16="http://schemas.microsoft.com/office/drawing/2014/main" id="{31CA0118-3A4F-4C67-B432-538871FBA1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62630" y="3342066"/>
              <a:ext cx="1966544" cy="1019267"/>
              <a:chOff x="1929154" y="1747240"/>
              <a:chExt cx="1643065" cy="1284230"/>
            </a:xfrm>
          </p:grpSpPr>
          <p:sp>
            <p:nvSpPr>
              <p:cNvPr id="16" name="矩形 13">
                <a:extLst>
                  <a:ext uri="{FF2B5EF4-FFF2-40B4-BE49-F238E27FC236}">
                    <a16:creationId xmlns:a16="http://schemas.microsoft.com/office/drawing/2014/main" id="{E85C5AB1-7ADF-4AE2-B723-6BB3C8E515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9154" y="2449793"/>
                <a:ext cx="1643065" cy="5816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20000"/>
                  </a:spcBef>
                  <a:buClr>
                    <a:srgbClr val="0BD0D9"/>
                  </a:buClr>
                  <a:buSzPct val="95000"/>
                </a:pPr>
                <a:r>
                  <a:rPr lang="en-US" altLang="zh-CN" dirty="0">
                    <a:cs typeface="Times New Roman" panose="02020603050405020304" pitchFamily="18" charset="0"/>
                  </a:rPr>
                  <a:t>48</a:t>
                </a:r>
                <a:r>
                  <a:rPr lang="zh-CN" altLang="en-US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baseline="30000" dirty="0" err="1">
                    <a:cs typeface="Times New Roman" panose="02020603050405020304" pitchFamily="18" charset="0"/>
                  </a:rPr>
                  <a:t>o</a:t>
                </a:r>
                <a:r>
                  <a:rPr lang="en-US" altLang="zh-CN" dirty="0" err="1">
                    <a:cs typeface="Times New Roman" panose="02020603050405020304" pitchFamily="18" charset="0"/>
                  </a:rPr>
                  <a:t>C</a:t>
                </a:r>
                <a:endParaRPr lang="zh-CN" altLang="en-US" sz="2000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E8712FD5-CC0F-44FD-9777-0D73B3770DC9}"/>
                  </a:ext>
                </a:extLst>
              </p:cNvPr>
              <p:cNvSpPr/>
              <p:nvPr/>
            </p:nvSpPr>
            <p:spPr bwMode="auto">
              <a:xfrm>
                <a:off x="2282142" y="1747240"/>
                <a:ext cx="826630" cy="5816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kumimoji="1" lang="en-US" altLang="zh-CN" sz="2400" kern="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-2H</a:t>
                </a:r>
                <a:r>
                  <a:rPr kumimoji="1" lang="en-US" altLang="zh-CN" sz="2400" kern="0" baseline="-25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</a:t>
                </a:r>
                <a:r>
                  <a:rPr kumimoji="1" lang="en-US" altLang="zh-CN" sz="2400" kern="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O</a:t>
                </a:r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6C23229E-3B21-4042-A4A7-AD4F8B9178A1}"/>
                </a:ext>
              </a:extLst>
            </p:cNvPr>
            <p:cNvSpPr/>
            <p:nvPr/>
          </p:nvSpPr>
          <p:spPr>
            <a:xfrm rot="3623">
              <a:off x="6357439" y="3760858"/>
              <a:ext cx="944617" cy="137425"/>
            </a:xfrm>
            <a:custGeom>
              <a:avLst/>
              <a:gdLst>
                <a:gd name="connsiteX0" fmla="*/ 0 w 1685926"/>
                <a:gd name="connsiteY0" fmla="*/ 27485 h 137425"/>
                <a:gd name="connsiteX1" fmla="*/ 1617214 w 1685926"/>
                <a:gd name="connsiteY1" fmla="*/ 27485 h 137425"/>
                <a:gd name="connsiteX2" fmla="*/ 1617214 w 1685926"/>
                <a:gd name="connsiteY2" fmla="*/ 0 h 137425"/>
                <a:gd name="connsiteX3" fmla="*/ 1685926 w 1685926"/>
                <a:gd name="connsiteY3" fmla="*/ 68713 h 137425"/>
                <a:gd name="connsiteX4" fmla="*/ 1617214 w 1685926"/>
                <a:gd name="connsiteY4" fmla="*/ 137425 h 137425"/>
                <a:gd name="connsiteX5" fmla="*/ 1617214 w 1685926"/>
                <a:gd name="connsiteY5" fmla="*/ 109940 h 137425"/>
                <a:gd name="connsiteX6" fmla="*/ 0 w 1685926"/>
                <a:gd name="connsiteY6" fmla="*/ 109940 h 137425"/>
                <a:gd name="connsiteX7" fmla="*/ 0 w 1685926"/>
                <a:gd name="connsiteY7" fmla="*/ 27485 h 13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5926" h="137425">
                  <a:moveTo>
                    <a:pt x="0" y="27485"/>
                  </a:moveTo>
                  <a:lnTo>
                    <a:pt x="1617214" y="27485"/>
                  </a:lnTo>
                  <a:lnTo>
                    <a:pt x="1617214" y="0"/>
                  </a:lnTo>
                  <a:lnTo>
                    <a:pt x="1685926" y="68713"/>
                  </a:lnTo>
                  <a:lnTo>
                    <a:pt x="1617214" y="137425"/>
                  </a:lnTo>
                  <a:lnTo>
                    <a:pt x="1617214" y="109940"/>
                  </a:lnTo>
                  <a:lnTo>
                    <a:pt x="0" y="109940"/>
                  </a:lnTo>
                  <a:lnTo>
                    <a:pt x="0" y="27485"/>
                  </a:lnTo>
                  <a:close/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-1" tIns="27484" rIns="41227" bIns="27485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1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7635A7BC-4D0D-4B69-AA95-480FEE8477A9}"/>
                </a:ext>
              </a:extLst>
            </p:cNvPr>
            <p:cNvSpPr/>
            <p:nvPr/>
          </p:nvSpPr>
          <p:spPr>
            <a:xfrm rot="3623">
              <a:off x="9309767" y="3760857"/>
              <a:ext cx="944617" cy="137425"/>
            </a:xfrm>
            <a:custGeom>
              <a:avLst/>
              <a:gdLst>
                <a:gd name="connsiteX0" fmla="*/ 0 w 1685926"/>
                <a:gd name="connsiteY0" fmla="*/ 27485 h 137425"/>
                <a:gd name="connsiteX1" fmla="*/ 1617214 w 1685926"/>
                <a:gd name="connsiteY1" fmla="*/ 27485 h 137425"/>
                <a:gd name="connsiteX2" fmla="*/ 1617214 w 1685926"/>
                <a:gd name="connsiteY2" fmla="*/ 0 h 137425"/>
                <a:gd name="connsiteX3" fmla="*/ 1685926 w 1685926"/>
                <a:gd name="connsiteY3" fmla="*/ 68713 h 137425"/>
                <a:gd name="connsiteX4" fmla="*/ 1617214 w 1685926"/>
                <a:gd name="connsiteY4" fmla="*/ 137425 h 137425"/>
                <a:gd name="connsiteX5" fmla="*/ 1617214 w 1685926"/>
                <a:gd name="connsiteY5" fmla="*/ 109940 h 137425"/>
                <a:gd name="connsiteX6" fmla="*/ 0 w 1685926"/>
                <a:gd name="connsiteY6" fmla="*/ 109940 h 137425"/>
                <a:gd name="connsiteX7" fmla="*/ 0 w 1685926"/>
                <a:gd name="connsiteY7" fmla="*/ 27485 h 13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5926" h="137425">
                  <a:moveTo>
                    <a:pt x="0" y="27485"/>
                  </a:moveTo>
                  <a:lnTo>
                    <a:pt x="1617214" y="27485"/>
                  </a:lnTo>
                  <a:lnTo>
                    <a:pt x="1617214" y="0"/>
                  </a:lnTo>
                  <a:lnTo>
                    <a:pt x="1685926" y="68713"/>
                  </a:lnTo>
                  <a:lnTo>
                    <a:pt x="1617214" y="137425"/>
                  </a:lnTo>
                  <a:lnTo>
                    <a:pt x="1617214" y="109940"/>
                  </a:lnTo>
                  <a:lnTo>
                    <a:pt x="0" y="109940"/>
                  </a:lnTo>
                  <a:lnTo>
                    <a:pt x="0" y="27485"/>
                  </a:lnTo>
                  <a:close/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-1" tIns="27484" rIns="41227" bIns="27485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1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794BF49F-6969-4D6D-A047-3263DB19AE88}"/>
                </a:ext>
              </a:extLst>
            </p:cNvPr>
            <p:cNvSpPr/>
            <p:nvPr/>
          </p:nvSpPr>
          <p:spPr>
            <a:xfrm>
              <a:off x="10337331" y="3382397"/>
              <a:ext cx="1348628" cy="891019"/>
            </a:xfrm>
            <a:custGeom>
              <a:avLst/>
              <a:gdLst>
                <a:gd name="connsiteX0" fmla="*/ 0 w 2765321"/>
                <a:gd name="connsiteY0" fmla="*/ 89102 h 891019"/>
                <a:gd name="connsiteX1" fmla="*/ 89102 w 2765321"/>
                <a:gd name="connsiteY1" fmla="*/ 0 h 891019"/>
                <a:gd name="connsiteX2" fmla="*/ 2676219 w 2765321"/>
                <a:gd name="connsiteY2" fmla="*/ 0 h 891019"/>
                <a:gd name="connsiteX3" fmla="*/ 2765321 w 2765321"/>
                <a:gd name="connsiteY3" fmla="*/ 89102 h 891019"/>
                <a:gd name="connsiteX4" fmla="*/ 2765321 w 2765321"/>
                <a:gd name="connsiteY4" fmla="*/ 801917 h 891019"/>
                <a:gd name="connsiteX5" fmla="*/ 2676219 w 2765321"/>
                <a:gd name="connsiteY5" fmla="*/ 891019 h 891019"/>
                <a:gd name="connsiteX6" fmla="*/ 89102 w 2765321"/>
                <a:gd name="connsiteY6" fmla="*/ 891019 h 891019"/>
                <a:gd name="connsiteX7" fmla="*/ 0 w 2765321"/>
                <a:gd name="connsiteY7" fmla="*/ 801917 h 891019"/>
                <a:gd name="connsiteX8" fmla="*/ 0 w 2765321"/>
                <a:gd name="connsiteY8" fmla="*/ 89102 h 89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5321" h="891019">
                  <a:moveTo>
                    <a:pt x="0" y="89102"/>
                  </a:moveTo>
                  <a:cubicBezTo>
                    <a:pt x="0" y="39892"/>
                    <a:pt x="39892" y="0"/>
                    <a:pt x="89102" y="0"/>
                  </a:cubicBezTo>
                  <a:lnTo>
                    <a:pt x="2676219" y="0"/>
                  </a:lnTo>
                  <a:cubicBezTo>
                    <a:pt x="2725429" y="0"/>
                    <a:pt x="2765321" y="39892"/>
                    <a:pt x="2765321" y="89102"/>
                  </a:cubicBezTo>
                  <a:lnTo>
                    <a:pt x="2765321" y="801917"/>
                  </a:lnTo>
                  <a:cubicBezTo>
                    <a:pt x="2765321" y="851127"/>
                    <a:pt x="2725429" y="891019"/>
                    <a:pt x="2676219" y="891019"/>
                  </a:cubicBezTo>
                  <a:lnTo>
                    <a:pt x="89102" y="891019"/>
                  </a:lnTo>
                  <a:cubicBezTo>
                    <a:pt x="39892" y="891019"/>
                    <a:pt x="0" y="851127"/>
                    <a:pt x="0" y="801917"/>
                  </a:cubicBezTo>
                  <a:lnTo>
                    <a:pt x="0" y="89102"/>
                  </a:lnTo>
                  <a:close/>
                </a:path>
              </a:pathLst>
            </a:custGeom>
            <a:noFill/>
            <a:ln w="15875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7537" tIns="206097" rIns="117537" bIns="117537" numCol="1" spcCol="1270" anchor="ctr" anchorCtr="0">
              <a:noAutofit/>
            </a:bodyPr>
            <a:lstStyle/>
            <a:p>
              <a:pPr lvl="0" algn="ctr" defTabSz="1066800">
                <a:lnSpc>
                  <a:spcPct val="70000"/>
                </a:lnSpc>
                <a:spcAft>
                  <a:spcPct val="35000"/>
                </a:spcAft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CuSO</a:t>
              </a:r>
              <a:r>
                <a:rPr lang="en-US" altLang="zh-CN" sz="24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</a:p>
          </p:txBody>
        </p:sp>
        <p:grpSp>
          <p:nvGrpSpPr>
            <p:cNvPr id="35" name="组合 16">
              <a:extLst>
                <a:ext uri="{FF2B5EF4-FFF2-40B4-BE49-F238E27FC236}">
                  <a16:creationId xmlns:a16="http://schemas.microsoft.com/office/drawing/2014/main" id="{98350311-44E6-4502-BB77-4FA0D80F25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66479" y="3328293"/>
              <a:ext cx="1966544" cy="1080120"/>
              <a:chOff x="1929154" y="1670568"/>
              <a:chExt cx="1643065" cy="1360902"/>
            </a:xfrm>
          </p:grpSpPr>
          <p:sp>
            <p:nvSpPr>
              <p:cNvPr id="36" name="矩形 13">
                <a:extLst>
                  <a:ext uri="{FF2B5EF4-FFF2-40B4-BE49-F238E27FC236}">
                    <a16:creationId xmlns:a16="http://schemas.microsoft.com/office/drawing/2014/main" id="{E9332B5C-344F-4FED-9535-10F6836070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9154" y="2449793"/>
                <a:ext cx="1643065" cy="5816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20000"/>
                  </a:spcBef>
                  <a:buClr>
                    <a:srgbClr val="0BD0D9"/>
                  </a:buClr>
                  <a:buSzPct val="95000"/>
                </a:pPr>
                <a:r>
                  <a:rPr lang="en-US" altLang="zh-CN" dirty="0">
                    <a:cs typeface="Times New Roman" panose="02020603050405020304" pitchFamily="18" charset="0"/>
                  </a:rPr>
                  <a:t>99</a:t>
                </a:r>
                <a:r>
                  <a:rPr lang="zh-CN" altLang="en-US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baseline="30000" dirty="0" err="1">
                    <a:cs typeface="Times New Roman" panose="02020603050405020304" pitchFamily="18" charset="0"/>
                  </a:rPr>
                  <a:t>o</a:t>
                </a:r>
                <a:r>
                  <a:rPr lang="en-US" altLang="zh-CN" dirty="0" err="1">
                    <a:cs typeface="Times New Roman" panose="02020603050405020304" pitchFamily="18" charset="0"/>
                  </a:rPr>
                  <a:t>C</a:t>
                </a:r>
                <a:endParaRPr lang="zh-CN" altLang="en-US" sz="2000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E2C59951-EBC3-475A-9E75-2B03732185F0}"/>
                  </a:ext>
                </a:extLst>
              </p:cNvPr>
              <p:cNvSpPr/>
              <p:nvPr/>
            </p:nvSpPr>
            <p:spPr bwMode="auto">
              <a:xfrm>
                <a:off x="2282142" y="1670568"/>
                <a:ext cx="826630" cy="5816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kumimoji="1" lang="en-US" altLang="zh-CN" sz="2400" kern="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-2H</a:t>
                </a:r>
                <a:r>
                  <a:rPr kumimoji="1" lang="en-US" altLang="zh-CN" sz="2400" kern="0" baseline="-25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</a:t>
                </a:r>
                <a:r>
                  <a:rPr kumimoji="1" lang="en-US" altLang="zh-CN" sz="2400" kern="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O</a:t>
                </a:r>
              </a:p>
            </p:txBody>
          </p:sp>
        </p:grpSp>
        <p:grpSp>
          <p:nvGrpSpPr>
            <p:cNvPr id="38" name="组合 16">
              <a:extLst>
                <a:ext uri="{FF2B5EF4-FFF2-40B4-BE49-F238E27FC236}">
                  <a16:creationId xmlns:a16="http://schemas.microsoft.com/office/drawing/2014/main" id="{D7C4292C-000C-4F6F-92E5-461988824A5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814151" y="3328293"/>
              <a:ext cx="1966544" cy="1080120"/>
              <a:chOff x="1929154" y="1670568"/>
              <a:chExt cx="1643065" cy="1360902"/>
            </a:xfrm>
          </p:grpSpPr>
          <p:sp>
            <p:nvSpPr>
              <p:cNvPr id="39" name="矩形 13">
                <a:extLst>
                  <a:ext uri="{FF2B5EF4-FFF2-40B4-BE49-F238E27FC236}">
                    <a16:creationId xmlns:a16="http://schemas.microsoft.com/office/drawing/2014/main" id="{CB84767F-7D2C-4378-92AF-7443F93C39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9154" y="2449793"/>
                <a:ext cx="1643065" cy="5816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20000"/>
                  </a:spcBef>
                  <a:buClr>
                    <a:srgbClr val="0BD0D9"/>
                  </a:buClr>
                  <a:buSzPct val="95000"/>
                </a:pPr>
                <a:r>
                  <a:rPr lang="en-US" altLang="zh-CN" dirty="0">
                    <a:cs typeface="Times New Roman" panose="02020603050405020304" pitchFamily="18" charset="0"/>
                  </a:rPr>
                  <a:t>218</a:t>
                </a:r>
                <a:r>
                  <a:rPr lang="zh-CN" altLang="en-US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baseline="30000" dirty="0" err="1">
                    <a:cs typeface="Times New Roman" panose="02020603050405020304" pitchFamily="18" charset="0"/>
                  </a:rPr>
                  <a:t>o</a:t>
                </a:r>
                <a:r>
                  <a:rPr lang="en-US" altLang="zh-CN" dirty="0" err="1">
                    <a:cs typeface="Times New Roman" panose="02020603050405020304" pitchFamily="18" charset="0"/>
                  </a:rPr>
                  <a:t>C</a:t>
                </a:r>
                <a:endParaRPr lang="zh-CN" altLang="en-US" sz="2000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9A33618A-5DE5-40D5-BFD3-2ABCA31E4825}"/>
                  </a:ext>
                </a:extLst>
              </p:cNvPr>
              <p:cNvSpPr/>
              <p:nvPr/>
            </p:nvSpPr>
            <p:spPr bwMode="auto">
              <a:xfrm>
                <a:off x="2384394" y="1670568"/>
                <a:ext cx="698055" cy="5816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kumimoji="1" lang="en-US" altLang="zh-CN" sz="2400" kern="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-H</a:t>
                </a:r>
                <a:r>
                  <a:rPr kumimoji="1" lang="en-US" altLang="zh-CN" sz="2400" kern="0" baseline="-25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</a:t>
                </a:r>
                <a:r>
                  <a:rPr kumimoji="1" lang="en-US" altLang="zh-CN" sz="2400" kern="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O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989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4440154" y="1024037"/>
            <a:ext cx="3978442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三、实验步骤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86D4121A-3375-4A76-A254-36CAC9A569CC}"/>
              </a:ext>
            </a:extLst>
          </p:cNvPr>
          <p:cNvGrpSpPr/>
          <p:nvPr/>
        </p:nvGrpSpPr>
        <p:grpSpPr>
          <a:xfrm>
            <a:off x="1964879" y="2245521"/>
            <a:ext cx="9001000" cy="2016178"/>
            <a:chOff x="1964879" y="2245521"/>
            <a:chExt cx="9001000" cy="2016178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DC51D1D8-7541-4AF1-81A1-6102CE3CED93}"/>
                </a:ext>
              </a:extLst>
            </p:cNvPr>
            <p:cNvSpPr/>
            <p:nvPr/>
          </p:nvSpPr>
          <p:spPr>
            <a:xfrm>
              <a:off x="1964879" y="2245521"/>
              <a:ext cx="9001000" cy="201617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E8F40903-E5C4-4DF3-82E7-5BD470E73CA3}"/>
                </a:ext>
              </a:extLst>
            </p:cNvPr>
            <p:cNvSpPr/>
            <p:nvPr/>
          </p:nvSpPr>
          <p:spPr>
            <a:xfrm>
              <a:off x="1964879" y="2680221"/>
              <a:ext cx="8496944" cy="1005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 indent="0">
                <a:lnSpc>
                  <a:spcPct val="130000"/>
                </a:lnSpc>
                <a:spcBef>
                  <a:spcPts val="1300"/>
                </a:spcBef>
                <a:spcAft>
                  <a:spcPts val="1300"/>
                </a:spcAft>
              </a:pP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1.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打开仪器开关，预热</a:t>
              </a: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(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等待自检</a:t>
              </a: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；打开电脑，点击桌面上的“热分析工具”图标。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07696BD-8377-4451-B8F2-86FF0FDC1C55}"/>
              </a:ext>
            </a:extLst>
          </p:cNvPr>
          <p:cNvGrpSpPr/>
          <p:nvPr/>
        </p:nvGrpSpPr>
        <p:grpSpPr>
          <a:xfrm>
            <a:off x="1964879" y="4333753"/>
            <a:ext cx="9001000" cy="2016178"/>
            <a:chOff x="1964879" y="4333753"/>
            <a:chExt cx="9001000" cy="201617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17483D57-1F95-4F59-BBD2-968A2DCF522F}"/>
                </a:ext>
              </a:extLst>
            </p:cNvPr>
            <p:cNvSpPr/>
            <p:nvPr/>
          </p:nvSpPr>
          <p:spPr>
            <a:xfrm>
              <a:off x="1964879" y="4333753"/>
              <a:ext cx="9001000" cy="2016178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B9E0E3A4-0843-40EB-9F4A-BA84CE5C0B50}"/>
                </a:ext>
              </a:extLst>
            </p:cNvPr>
            <p:cNvSpPr/>
            <p:nvPr/>
          </p:nvSpPr>
          <p:spPr>
            <a:xfrm>
              <a:off x="1964879" y="4552429"/>
              <a:ext cx="8496944" cy="14857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 indent="0">
                <a:lnSpc>
                  <a:spcPct val="130000"/>
                </a:lnSpc>
                <a:spcBef>
                  <a:spcPts val="1300"/>
                </a:spcBef>
                <a:spcAft>
                  <a:spcPts val="1300"/>
                </a:spcAft>
              </a:pP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2.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双手升起炉子，充分暴露样品支架，采用</a:t>
              </a: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Al</a:t>
              </a:r>
              <a:r>
                <a:rPr lang="en-US" altLang="zh-CN" sz="2400" baseline="-25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</a:t>
              </a:r>
              <a:r>
                <a:rPr lang="en-US" altLang="zh-CN" sz="2400" baseline="-25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材质坩埚做参比，放在左边托盘。将样品研细装入坩埚中，容积不超 过总容积的</a:t>
              </a: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2/3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，放在右边托盘。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775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4440154" y="1024037"/>
            <a:ext cx="3978442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三、实验步骤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86D4121A-3375-4A76-A254-36CAC9A569CC}"/>
              </a:ext>
            </a:extLst>
          </p:cNvPr>
          <p:cNvGrpSpPr/>
          <p:nvPr/>
        </p:nvGrpSpPr>
        <p:grpSpPr>
          <a:xfrm>
            <a:off x="1964879" y="2245521"/>
            <a:ext cx="9001000" cy="2016178"/>
            <a:chOff x="1964879" y="2245521"/>
            <a:chExt cx="9001000" cy="2016178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DC51D1D8-7541-4AF1-81A1-6102CE3CED93}"/>
                </a:ext>
              </a:extLst>
            </p:cNvPr>
            <p:cNvSpPr/>
            <p:nvPr/>
          </p:nvSpPr>
          <p:spPr>
            <a:xfrm>
              <a:off x="1964879" y="2245521"/>
              <a:ext cx="9001000" cy="201617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E8F40903-E5C4-4DF3-82E7-5BD470E73CA3}"/>
                </a:ext>
              </a:extLst>
            </p:cNvPr>
            <p:cNvSpPr/>
            <p:nvPr/>
          </p:nvSpPr>
          <p:spPr>
            <a:xfrm>
              <a:off x="1964879" y="2680221"/>
              <a:ext cx="8496944" cy="1005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 indent="0">
                <a:lnSpc>
                  <a:spcPct val="130000"/>
                </a:lnSpc>
                <a:spcBef>
                  <a:spcPts val="1300"/>
                </a:spcBef>
                <a:spcAft>
                  <a:spcPts val="1300"/>
                </a:spcAft>
              </a:pP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3.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双手小心放下加温炉，打开冷凝水的开关 </a:t>
              </a: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(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小水量流出即可</a:t>
              </a: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07696BD-8377-4451-B8F2-86FF0FDC1C55}"/>
              </a:ext>
            </a:extLst>
          </p:cNvPr>
          <p:cNvGrpSpPr/>
          <p:nvPr/>
        </p:nvGrpSpPr>
        <p:grpSpPr>
          <a:xfrm>
            <a:off x="1964879" y="4333753"/>
            <a:ext cx="9001000" cy="2157668"/>
            <a:chOff x="1964879" y="4333753"/>
            <a:chExt cx="9001000" cy="215766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17483D57-1F95-4F59-BBD2-968A2DCF522F}"/>
                </a:ext>
              </a:extLst>
            </p:cNvPr>
            <p:cNvSpPr/>
            <p:nvPr/>
          </p:nvSpPr>
          <p:spPr>
            <a:xfrm>
              <a:off x="1964879" y="4333753"/>
              <a:ext cx="9001000" cy="2016178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B9E0E3A4-0843-40EB-9F4A-BA84CE5C0B50}"/>
                </a:ext>
              </a:extLst>
            </p:cNvPr>
            <p:cNvSpPr/>
            <p:nvPr/>
          </p:nvSpPr>
          <p:spPr>
            <a:xfrm>
              <a:off x="2612951" y="4552429"/>
              <a:ext cx="7848872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r>
                <a:rPr lang="zh-CN" altLang="en-US" sz="2400" dirty="0">
                  <a:solidFill>
                    <a:schemeClr val="bg1"/>
                  </a:solidFill>
                  <a:ea typeface="微软雅黑" panose="020B0503020204020204" pitchFamily="34" charset="-122"/>
                  <a:cs typeface="Times New Roman" panose="02020603050405020304" pitchFamily="18" charset="0"/>
                </a:rPr>
                <a:t>．在电脑的“热分析工具”的界面的工具栏中打开“设置”，点击“基本参数设定”，进行差热量程与上限温度及升温速率</a:t>
              </a:r>
              <a:r>
                <a:rPr lang="en-US" altLang="zh-CN" sz="2400" dirty="0">
                  <a:solidFill>
                    <a:schemeClr val="bg1"/>
                  </a:solidFill>
                  <a:ea typeface="微软雅黑" panose="020B0503020204020204" pitchFamily="34" charset="-122"/>
                  <a:cs typeface="Times New Roman" panose="02020603050405020304" pitchFamily="18" charset="0"/>
                </a:rPr>
                <a:t>(</a:t>
              </a:r>
              <a:r>
                <a:rPr lang="zh-CN" altLang="en-US" sz="2400" dirty="0">
                  <a:solidFill>
                    <a:schemeClr val="bg1"/>
                  </a:solidFill>
                  <a:ea typeface="微软雅黑" panose="020B0503020204020204" pitchFamily="34" charset="-122"/>
                  <a:cs typeface="Times New Roman" panose="02020603050405020304" pitchFamily="18" charset="0"/>
                </a:rPr>
                <a:t>本实验为</a:t>
              </a:r>
              <a:r>
                <a:rPr lang="en-US" altLang="zh-CN" sz="2400" dirty="0">
                  <a:solidFill>
                    <a:schemeClr val="bg1"/>
                  </a:solidFill>
                  <a:ea typeface="宋体" charset="-122"/>
                  <a:cs typeface="Times New Roman" pitchFamily="18" charset="0"/>
                </a:rPr>
                <a:t>10</a:t>
              </a:r>
              <a:r>
                <a:rPr lang="en-US" altLang="zh-CN" sz="2400" dirty="0">
                  <a:solidFill>
                    <a:schemeClr val="bg1"/>
                  </a:solidFill>
                  <a:ea typeface="宋体" charset="-122"/>
                  <a:cs typeface="Times New Roman" pitchFamily="18" charset="0"/>
                  <a:sym typeface="Symbol"/>
                </a:rPr>
                <a:t>C/min</a:t>
              </a:r>
              <a:r>
                <a:rPr lang="en-US" altLang="zh-CN" sz="2400" dirty="0">
                  <a:solidFill>
                    <a:schemeClr val="bg1"/>
                  </a:solidFill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  <a:r>
                <a:rPr lang="zh-CN" altLang="en-US" sz="2400" dirty="0">
                  <a:solidFill>
                    <a:schemeClr val="bg1"/>
                  </a:solidFill>
                  <a:ea typeface="微软雅黑" panose="020B0503020204020204" pitchFamily="34" charset="-122"/>
                  <a:cs typeface="Times New Roman" panose="02020603050405020304" pitchFamily="18" charset="0"/>
                </a:rPr>
                <a:t>的设定。点击“开始”，仪器开始采集数据。</a:t>
              </a:r>
            </a:p>
            <a:p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7482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4440154" y="1024037"/>
            <a:ext cx="3978442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三、实验步骤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0371C12-CD0F-4DAB-8957-86FF70B51874}"/>
              </a:ext>
            </a:extLst>
          </p:cNvPr>
          <p:cNvGrpSpPr/>
          <p:nvPr/>
        </p:nvGrpSpPr>
        <p:grpSpPr>
          <a:xfrm>
            <a:off x="1748855" y="2977692"/>
            <a:ext cx="4464496" cy="2252047"/>
            <a:chOff x="1748855" y="2428267"/>
            <a:chExt cx="4464496" cy="3427418"/>
          </a:xfrm>
        </p:grpSpPr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AF868674-636D-4B1D-83E9-89D40AC72CEE}"/>
                </a:ext>
              </a:extLst>
            </p:cNvPr>
            <p:cNvSpPr/>
            <p:nvPr/>
          </p:nvSpPr>
          <p:spPr>
            <a:xfrm>
              <a:off x="1748855" y="2428267"/>
              <a:ext cx="4464496" cy="3204282"/>
            </a:xfrm>
            <a:prstGeom prst="roundRect">
              <a:avLst/>
            </a:prstGeom>
            <a:solidFill>
              <a:srgbClr val="9696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5ACC8458-07FA-4FC3-8A02-2A224E350D59}"/>
                </a:ext>
              </a:extLst>
            </p:cNvPr>
            <p:cNvSpPr/>
            <p:nvPr/>
          </p:nvSpPr>
          <p:spPr>
            <a:xfrm>
              <a:off x="1892871" y="3071441"/>
              <a:ext cx="4176463" cy="2784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5.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温度到达设定温度时，仪器自行停止实验。在软件中可进行标注，得到脱水峰的温度。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BF21E95-0271-4C05-9F33-8200DB142095}"/>
              </a:ext>
            </a:extLst>
          </p:cNvPr>
          <p:cNvGrpSpPr/>
          <p:nvPr/>
        </p:nvGrpSpPr>
        <p:grpSpPr>
          <a:xfrm>
            <a:off x="6645399" y="2961647"/>
            <a:ext cx="4464496" cy="2105432"/>
            <a:chOff x="6645399" y="2428267"/>
            <a:chExt cx="4464496" cy="3204282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82F9111-ECC8-449E-B2C7-432D02F6C93F}"/>
                </a:ext>
              </a:extLst>
            </p:cNvPr>
            <p:cNvSpPr/>
            <p:nvPr/>
          </p:nvSpPr>
          <p:spPr>
            <a:xfrm>
              <a:off x="6645399" y="2428267"/>
              <a:ext cx="4464496" cy="320428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9DF64DB-9FDB-4F35-96D4-272316775208}"/>
                </a:ext>
              </a:extLst>
            </p:cNvPr>
            <p:cNvSpPr/>
            <p:nvPr/>
          </p:nvSpPr>
          <p:spPr>
            <a:xfrm>
              <a:off x="7005439" y="2717394"/>
              <a:ext cx="3960440" cy="25702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6.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记录数据后关闭电脑，待炉体温度降至</a:t>
              </a:r>
              <a:r>
                <a:rPr lang="en-US" altLang="zh-CN" sz="2400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50</a:t>
              </a:r>
              <a:r>
                <a:rPr lang="en-US" altLang="zh-CN" sz="2400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  <a:sym typeface="Symbol"/>
                </a:rPr>
                <a:t>C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左右即关闭仪器电源开关，升起炉子，取出样品坩埚，关闭冷却水。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928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四、注意事项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FEEB3171-AB6B-4E26-AE11-81B8C5E6FCD9}"/>
              </a:ext>
            </a:extLst>
          </p:cNvPr>
          <p:cNvGrpSpPr/>
          <p:nvPr/>
        </p:nvGrpSpPr>
        <p:grpSpPr>
          <a:xfrm>
            <a:off x="1676847" y="2181280"/>
            <a:ext cx="1050810" cy="930989"/>
            <a:chOff x="2502793" y="4371105"/>
            <a:chExt cx="1520712" cy="1347797"/>
          </a:xfrm>
        </p:grpSpPr>
        <p:sp>
          <p:nvSpPr>
            <p:cNvPr id="121" name="Freeform 5">
              <a:extLst>
                <a:ext uri="{FF2B5EF4-FFF2-40B4-BE49-F238E27FC236}">
                  <a16:creationId xmlns:a16="http://schemas.microsoft.com/office/drawing/2014/main" id="{8F7A86BD-EB36-4D5B-9B6B-EC977D16FA4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502793" y="4371105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16" name="文本框 26">
              <a:extLst>
                <a:ext uri="{FF2B5EF4-FFF2-40B4-BE49-F238E27FC236}">
                  <a16:creationId xmlns:a16="http://schemas.microsoft.com/office/drawing/2014/main" id="{1A78BE6C-958F-4D7F-AB84-12D7830CDB19}"/>
                </a:ext>
              </a:extLst>
            </p:cNvPr>
            <p:cNvSpPr txBox="1"/>
            <p:nvPr/>
          </p:nvSpPr>
          <p:spPr>
            <a:xfrm>
              <a:off x="2752106" y="4577155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2" name="组合 121">
            <a:extLst>
              <a:ext uri="{FF2B5EF4-FFF2-40B4-BE49-F238E27FC236}">
                <a16:creationId xmlns:a16="http://schemas.microsoft.com/office/drawing/2014/main" id="{36378D32-A08A-4416-8FFE-35224BE00D4E}"/>
              </a:ext>
            </a:extLst>
          </p:cNvPr>
          <p:cNvGrpSpPr/>
          <p:nvPr/>
        </p:nvGrpSpPr>
        <p:grpSpPr>
          <a:xfrm>
            <a:off x="1676847" y="3480358"/>
            <a:ext cx="1050810" cy="928055"/>
            <a:chOff x="4102997" y="3433060"/>
            <a:chExt cx="1520712" cy="1347797"/>
          </a:xfrm>
        </p:grpSpPr>
        <p:sp>
          <p:nvSpPr>
            <p:cNvPr id="130" name="Freeform 5">
              <a:extLst>
                <a:ext uri="{FF2B5EF4-FFF2-40B4-BE49-F238E27FC236}">
                  <a16:creationId xmlns:a16="http://schemas.microsoft.com/office/drawing/2014/main" id="{34D82116-A331-4B02-8EAA-2E1537A13C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02997" y="3433060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969696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25" name="文本框 32">
              <a:extLst>
                <a:ext uri="{FF2B5EF4-FFF2-40B4-BE49-F238E27FC236}">
                  <a16:creationId xmlns:a16="http://schemas.microsoft.com/office/drawing/2014/main" id="{650AAE83-C2FA-422D-B7F2-0CC9506A64B2}"/>
                </a:ext>
              </a:extLst>
            </p:cNvPr>
            <p:cNvSpPr txBox="1"/>
            <p:nvPr/>
          </p:nvSpPr>
          <p:spPr>
            <a:xfrm>
              <a:off x="4366404" y="3592115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1" name="组合 130">
            <a:extLst>
              <a:ext uri="{FF2B5EF4-FFF2-40B4-BE49-F238E27FC236}">
                <a16:creationId xmlns:a16="http://schemas.microsoft.com/office/drawing/2014/main" id="{102B0E78-6FA4-4CF5-A7E4-2CF008A86521}"/>
              </a:ext>
            </a:extLst>
          </p:cNvPr>
          <p:cNvGrpSpPr/>
          <p:nvPr/>
        </p:nvGrpSpPr>
        <p:grpSpPr>
          <a:xfrm>
            <a:off x="1604839" y="4773568"/>
            <a:ext cx="1050810" cy="930989"/>
            <a:chOff x="5706283" y="2501783"/>
            <a:chExt cx="1520712" cy="1347797"/>
          </a:xfrm>
        </p:grpSpPr>
        <p:sp>
          <p:nvSpPr>
            <p:cNvPr id="139" name="Freeform 5">
              <a:extLst>
                <a:ext uri="{FF2B5EF4-FFF2-40B4-BE49-F238E27FC236}">
                  <a16:creationId xmlns:a16="http://schemas.microsoft.com/office/drawing/2014/main" id="{9D5C69E0-9F82-4C3F-8B6A-83933CED86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06283" y="2501783"/>
              <a:ext cx="1520712" cy="13477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1092F1"/>
            </a:solidFill>
            <a:ln w="254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4" name="文本框 35">
              <a:extLst>
                <a:ext uri="{FF2B5EF4-FFF2-40B4-BE49-F238E27FC236}">
                  <a16:creationId xmlns:a16="http://schemas.microsoft.com/office/drawing/2014/main" id="{BB23F59C-EA30-40B6-AA29-6DF74C864AFC}"/>
                </a:ext>
              </a:extLst>
            </p:cNvPr>
            <p:cNvSpPr txBox="1"/>
            <p:nvPr/>
          </p:nvSpPr>
          <p:spPr>
            <a:xfrm>
              <a:off x="5950919" y="2750710"/>
              <a:ext cx="1031438" cy="935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97" name="文本框 113">
            <a:extLst>
              <a:ext uri="{FF2B5EF4-FFF2-40B4-BE49-F238E27FC236}">
                <a16:creationId xmlns:a16="http://schemas.microsoft.com/office/drawing/2014/main" id="{96777F9C-4652-42CE-B5A2-607EA1357C85}"/>
              </a:ext>
            </a:extLst>
          </p:cNvPr>
          <p:cNvSpPr txBox="1"/>
          <p:nvPr/>
        </p:nvSpPr>
        <p:spPr>
          <a:xfrm>
            <a:off x="3127133" y="4945568"/>
            <a:ext cx="6614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样品装入坩埚后，用镊子夹住小心墩实后放在底座上，以使样品内部松紧程度均匀，传热均匀。</a:t>
            </a:r>
          </a:p>
        </p:txBody>
      </p:sp>
      <p:sp>
        <p:nvSpPr>
          <p:cNvPr id="199" name="文本框 113">
            <a:extLst>
              <a:ext uri="{FF2B5EF4-FFF2-40B4-BE49-F238E27FC236}">
                <a16:creationId xmlns:a16="http://schemas.microsoft.com/office/drawing/2014/main" id="{777E417C-EA19-4A5A-9C4E-5CAA45864BFC}"/>
              </a:ext>
            </a:extLst>
          </p:cNvPr>
          <p:cNvSpPr txBox="1"/>
          <p:nvPr/>
        </p:nvSpPr>
        <p:spPr>
          <a:xfrm>
            <a:off x="3127133" y="2145817"/>
            <a:ext cx="5390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实验前务必打开冷却水，实验结束后务必关上冷却水。</a:t>
            </a:r>
          </a:p>
        </p:txBody>
      </p:sp>
      <p:sp>
        <p:nvSpPr>
          <p:cNvPr id="200" name="文本框 113">
            <a:extLst>
              <a:ext uri="{FF2B5EF4-FFF2-40B4-BE49-F238E27FC236}">
                <a16:creationId xmlns:a16="http://schemas.microsoft.com/office/drawing/2014/main" id="{56618B1D-6DD9-41F0-8F10-C576D56B8465}"/>
              </a:ext>
            </a:extLst>
          </p:cNvPr>
          <p:cNvSpPr txBox="1"/>
          <p:nvPr/>
        </p:nvSpPr>
        <p:spPr>
          <a:xfrm>
            <a:off x="3155475" y="3529369"/>
            <a:ext cx="6298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双手升起和放下加温炉一定要缓慢，以免触碰并损坏样品座支撑杆。</a:t>
            </a:r>
          </a:p>
        </p:txBody>
      </p:sp>
    </p:spTree>
    <p:extLst>
      <p:ext uri="{BB962C8B-B14F-4D97-AF65-F5344CB8AC3E}">
        <p14:creationId xmlns:p14="http://schemas.microsoft.com/office/powerpoint/2010/main" val="391854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197" grpId="0"/>
      <p:bldP spid="199" grpId="0"/>
      <p:bldP spid="20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5061223" y="1024037"/>
            <a:ext cx="2736304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五、数据记录</a:t>
            </a:r>
          </a:p>
        </p:txBody>
      </p:sp>
      <p:sp>
        <p:nvSpPr>
          <p:cNvPr id="55" name="Text Placeholder 3"/>
          <p:cNvSpPr txBox="1">
            <a:spLocks/>
          </p:cNvSpPr>
          <p:nvPr/>
        </p:nvSpPr>
        <p:spPr>
          <a:xfrm>
            <a:off x="956767" y="2032149"/>
            <a:ext cx="10945216" cy="3693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 pitchFamily="18" charset="2"/>
              </a:rPr>
              <a:t>硫酸铜的三个脱水峰的温度分别为：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A1094175-34FD-4B72-BA30-96A4FE4F13BD}"/>
              </a:ext>
            </a:extLst>
          </p:cNvPr>
          <p:cNvGrpSpPr/>
          <p:nvPr/>
        </p:nvGrpSpPr>
        <p:grpSpPr>
          <a:xfrm>
            <a:off x="3188493" y="2988284"/>
            <a:ext cx="6481764" cy="2145020"/>
            <a:chOff x="3188493" y="2988284"/>
            <a:chExt cx="6481764" cy="2145020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9EA9612-EC0F-4863-B821-D2DD48496F15}"/>
                </a:ext>
              </a:extLst>
            </p:cNvPr>
            <p:cNvSpPr/>
            <p:nvPr/>
          </p:nvSpPr>
          <p:spPr>
            <a:xfrm>
              <a:off x="3188493" y="2988284"/>
              <a:ext cx="6481764" cy="21450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0" dist="25400" dir="13500000">
                <a:prstClr val="black">
                  <a:alpha val="3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sp>
          <p:nvSpPr>
            <p:cNvPr id="8" name="Text Box 13">
              <a:extLst>
                <a:ext uri="{FF2B5EF4-FFF2-40B4-BE49-F238E27FC236}">
                  <a16:creationId xmlns:a16="http://schemas.microsoft.com/office/drawing/2014/main" id="{973AEDFD-E2B1-4132-A9DA-1E527D28DD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48012" y="3152853"/>
              <a:ext cx="5905699" cy="181588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3200">
                  <a:solidFill>
                    <a:schemeClr val="folHlink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folHlink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folHlink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folHlink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eaLnBrk="0" hangingPunct="0">
                <a:defRPr sz="3200">
                  <a:solidFill>
                    <a:schemeClr val="folHlink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folHlink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folHlink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folHlink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folHlink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2800" b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		t</a:t>
              </a:r>
              <a:r>
                <a:rPr lang="en-US" altLang="zh-CN" sz="2800" b="1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1</a:t>
              </a:r>
              <a:r>
                <a:rPr lang="en-US" altLang="zh-CN" sz="2800" b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 =  </a:t>
              </a:r>
              <a:r>
                <a:rPr lang="en-US" altLang="zh-CN" sz="2800" b="1" u="sng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           </a:t>
              </a:r>
              <a:r>
                <a:rPr lang="en-US" altLang="zh-CN" sz="2800" b="1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C</a:t>
              </a:r>
            </a:p>
            <a:p>
              <a:pPr lvl="4" eaLnBrk="1" hangingPunct="1">
                <a:spcBef>
                  <a:spcPct val="50000"/>
                </a:spcBef>
              </a:pPr>
              <a:r>
                <a:rPr lang="en-US" altLang="zh-CN" sz="2800" b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t</a:t>
              </a:r>
              <a:r>
                <a:rPr lang="en-US" altLang="zh-CN" sz="2800" b="1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2</a:t>
              </a:r>
              <a:r>
                <a:rPr lang="en-US" altLang="zh-CN" sz="2800" b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 =  </a:t>
              </a:r>
              <a:r>
                <a:rPr lang="en-US" altLang="zh-CN" sz="2800" b="1" u="sng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           </a:t>
              </a:r>
              <a:r>
                <a:rPr lang="en-US" altLang="zh-CN" sz="2800" b="1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C</a:t>
              </a:r>
            </a:p>
            <a:p>
              <a:pPr eaLnBrk="1" hangingPunct="1">
                <a:spcBef>
                  <a:spcPct val="50000"/>
                </a:spcBef>
              </a:pPr>
              <a:r>
                <a:rPr lang="en-US" altLang="zh-CN" sz="2800" b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		t</a:t>
              </a:r>
              <a:r>
                <a:rPr lang="en-US" altLang="zh-CN" sz="2800" b="1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3</a:t>
              </a:r>
              <a:r>
                <a:rPr lang="en-US" altLang="zh-CN" sz="2800" b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 =  </a:t>
              </a:r>
              <a:r>
                <a:rPr lang="en-US" altLang="zh-CN" sz="2800" b="1" u="sng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           </a:t>
              </a:r>
              <a:r>
                <a:rPr lang="en-US" altLang="zh-CN" sz="2800" b="1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C</a:t>
              </a:r>
              <a:r>
                <a:rPr lang="en-US" altLang="zh-CN" sz="2800" b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     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2600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Placeholder 3"/>
          <p:cNvSpPr txBox="1">
            <a:spLocks/>
          </p:cNvSpPr>
          <p:nvPr/>
        </p:nvSpPr>
        <p:spPr>
          <a:xfrm>
            <a:off x="4440154" y="1024037"/>
            <a:ext cx="3978442" cy="43088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829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1092F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六、思考与讨论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68DCC36-F970-4D2E-B09A-8D22678516C7}"/>
              </a:ext>
            </a:extLst>
          </p:cNvPr>
          <p:cNvCxnSpPr>
            <a:cxnSpLocks/>
          </p:cNvCxnSpPr>
          <p:nvPr/>
        </p:nvCxnSpPr>
        <p:spPr>
          <a:xfrm>
            <a:off x="4665179" y="1528093"/>
            <a:ext cx="3528392" cy="0"/>
          </a:xfrm>
          <a:prstGeom prst="line">
            <a:avLst/>
          </a:prstGeom>
          <a:ln w="12700">
            <a:solidFill>
              <a:srgbClr val="109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1C41AA0E-909F-4615-B0C7-F8E36A83CB74}"/>
              </a:ext>
            </a:extLst>
          </p:cNvPr>
          <p:cNvSpPr/>
          <p:nvPr/>
        </p:nvSpPr>
        <p:spPr>
          <a:xfrm>
            <a:off x="2711197" y="3357660"/>
            <a:ext cx="3168352" cy="1134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影响差热分析的主要因素是什么？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F9E9E82-0571-443C-A331-9E2D0454F632}"/>
              </a:ext>
            </a:extLst>
          </p:cNvPr>
          <p:cNvSpPr/>
          <p:nvPr/>
        </p:nvSpPr>
        <p:spPr>
          <a:xfrm>
            <a:off x="6979202" y="3357660"/>
            <a:ext cx="3168353" cy="1688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试验坩埚中的样品填充不紧密，对实验结果将产生怎样的影响？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41055C25-85B2-443D-9289-3F5F399B3861}"/>
              </a:ext>
            </a:extLst>
          </p:cNvPr>
          <p:cNvGrpSpPr/>
          <p:nvPr/>
        </p:nvGrpSpPr>
        <p:grpSpPr>
          <a:xfrm>
            <a:off x="3757112" y="2526432"/>
            <a:ext cx="705936" cy="608566"/>
            <a:chOff x="2722762" y="3311132"/>
            <a:chExt cx="705936" cy="608566"/>
          </a:xfrm>
        </p:grpSpPr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61FBD1EB-643B-4E0B-B756-8C33389E52C0}"/>
                </a:ext>
              </a:extLst>
            </p:cNvPr>
            <p:cNvSpPr/>
            <p:nvPr/>
          </p:nvSpPr>
          <p:spPr>
            <a:xfrm>
              <a:off x="2722762" y="3311132"/>
              <a:ext cx="705936" cy="608566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EA2EDD6F-3F7E-4E8B-8866-FAEF0FFC471F}"/>
                </a:ext>
              </a:extLst>
            </p:cNvPr>
            <p:cNvSpPr/>
            <p:nvPr/>
          </p:nvSpPr>
          <p:spPr>
            <a:xfrm>
              <a:off x="2908056" y="3519588"/>
              <a:ext cx="33534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A5CC9441-10D5-4220-B2F0-88B2ABA00453}"/>
              </a:ext>
            </a:extLst>
          </p:cNvPr>
          <p:cNvGrpSpPr/>
          <p:nvPr/>
        </p:nvGrpSpPr>
        <p:grpSpPr>
          <a:xfrm>
            <a:off x="8193571" y="2536205"/>
            <a:ext cx="705936" cy="608566"/>
            <a:chOff x="9632964" y="3311132"/>
            <a:chExt cx="705936" cy="608566"/>
          </a:xfrm>
        </p:grpSpPr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id="{FD07BED2-3178-4BC9-954B-308D331F6FE7}"/>
                </a:ext>
              </a:extLst>
            </p:cNvPr>
            <p:cNvSpPr/>
            <p:nvPr/>
          </p:nvSpPr>
          <p:spPr>
            <a:xfrm>
              <a:off x="9632964" y="3311132"/>
              <a:ext cx="705936" cy="608566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09B1A75-2B69-4359-BDB0-B2EFAD6EA0A4}"/>
                </a:ext>
              </a:extLst>
            </p:cNvPr>
            <p:cNvSpPr/>
            <p:nvPr/>
          </p:nvSpPr>
          <p:spPr>
            <a:xfrm>
              <a:off x="9818258" y="3519588"/>
              <a:ext cx="33534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5472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" grpId="0"/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UUID" val="{C1A8F295-47DC-48FB-81BD-666766343352}"/>
  <p:tag name="ISPRING_RESOURCE_FOLDER" val="E:\素材\正版图-卖\PPT\0变色龙\0包图网\bt369\ppt\bt369\"/>
  <p:tag name="ISPRING_PRESENTATION_PATH" val="E:\素材\正版图-卖\PPT\0变色龙\0包图网\bt369\ppt\bt369.pptx"/>
  <p:tag name="ISPRING_PROJECT_FOLDER_UPDATED" val="1"/>
  <p:tag name="ISPRING_SCREEN_RECS_UPDATED" val="E:\素材\正版图-卖\PPT\0变色龙\0包图网\bt369\ppt\bt369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bt1191"/>
</p:tagLst>
</file>

<file path=ppt/theme/theme1.xml><?xml version="1.0" encoding="utf-8"?>
<a:theme xmlns:a="http://schemas.openxmlformats.org/drawingml/2006/main" name="Office Theme">
  <a:themeElements>
    <a:clrScheme name="自定义 386">
      <a:dk1>
        <a:sysClr val="windowText" lastClr="000000"/>
      </a:dk1>
      <a:lt1>
        <a:sysClr val="window" lastClr="FFFFFF"/>
      </a:lt1>
      <a:dk2>
        <a:srgbClr val="29ABE2"/>
      </a:dk2>
      <a:lt2>
        <a:srgbClr val="E7E6E6"/>
      </a:lt2>
      <a:accent1>
        <a:srgbClr val="29ABE2"/>
      </a:accent1>
      <a:accent2>
        <a:srgbClr val="C8C8C8"/>
      </a:accent2>
      <a:accent3>
        <a:srgbClr val="29ABE2"/>
      </a:accent3>
      <a:accent4>
        <a:srgbClr val="C8C8C8"/>
      </a:accent4>
      <a:accent5>
        <a:srgbClr val="29ABE2"/>
      </a:accent5>
      <a:accent6>
        <a:srgbClr val="C8C8C8"/>
      </a:accent6>
      <a:hlink>
        <a:srgbClr val="29ABE2"/>
      </a:hlink>
      <a:folHlink>
        <a:srgbClr val="C8C8C8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407</Words>
  <Application>Microsoft Office PowerPoint</Application>
  <PresentationFormat>自定义</PresentationFormat>
  <Paragraphs>61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宋体</vt:lpstr>
      <vt:lpstr>Calibri</vt:lpstr>
      <vt:lpstr>Times New Roman</vt:lpstr>
      <vt:lpstr>Symbol</vt:lpstr>
      <vt:lpstr>微软雅黑</vt:lpstr>
      <vt:lpstr>Arial</vt:lpstr>
      <vt:lpstr>时尚中黑简体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bt1191</dc:title>
  <dc:creator/>
  <cp:lastModifiedBy/>
  <cp:revision>1</cp:revision>
  <dcterms:created xsi:type="dcterms:W3CDTF">2017-02-21T13:09:17Z</dcterms:created>
  <dcterms:modified xsi:type="dcterms:W3CDTF">2019-02-25T02:25:02Z</dcterms:modified>
</cp:coreProperties>
</file>

<file path=docProps/thumbnail.jpeg>
</file>